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59" r:id="rId5"/>
    <p:sldId id="260" r:id="rId6"/>
    <p:sldId id="261" r:id="rId7"/>
    <p:sldId id="266" r:id="rId8"/>
    <p:sldId id="262" r:id="rId9"/>
    <p:sldId id="267" r:id="rId10"/>
    <p:sldId id="263" r:id="rId11"/>
    <p:sldId id="268" r:id="rId12"/>
    <p:sldId id="264" r:id="rId13"/>
    <p:sldId id="265"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823" autoAdjust="0"/>
  </p:normalViewPr>
  <p:slideViewPr>
    <p:cSldViewPr snapToGrid="0" snapToObjects="1">
      <p:cViewPr varScale="1">
        <p:scale>
          <a:sx n="82" d="100"/>
          <a:sy n="82" d="100"/>
        </p:scale>
        <p:origin x="-1864"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30E2307-1E40-4E12-8716-25BFDA8E7013}" type="datetime1">
              <a:rPr lang="en-US" smtClean="0"/>
              <a:pPr/>
              <a:t>9/5/13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FD9D02-426E-46C9-9EE9-0DE1EF8B2838}" type="datetime1">
              <a:rPr lang="en-US" smtClean="0"/>
              <a:pPr/>
              <a:t>9/5/13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8AEBBE-F8B2-42CF-9895-E86A608384EB}" type="datetime1">
              <a:rPr lang="en-US" smtClean="0"/>
              <a:pPr/>
              <a:t>9/5/13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E1FAA6B6-10E5-4810-BC9F-DA72D8452E73}" type="datetime1">
              <a:rPr lang="en-US" smtClean="0"/>
              <a:pPr/>
              <a:t>9/5/13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dirty="0"/>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D18D072-EF12-4AA2-BD71-ABC68B06D0E2}" type="datetime1">
              <a:rPr lang="en-US" smtClean="0"/>
              <a:pPr/>
              <a:t>9/5/13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87D7A59-36E2-48B9-B146-C1E59501F63F}"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CDBF60-6CC3-4B74-A60D-3486985E4346}" type="datetime1">
              <a:rPr lang="en-US" smtClean="0"/>
              <a:pPr/>
              <a:t>9/5/13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87D7A59-36E2-48B9-B146-C1E59501F63F}"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Date Placeholder 1"/>
          <p:cNvSpPr>
            <a:spLocks noGrp="1"/>
          </p:cNvSpPr>
          <p:nvPr>
            <p:ph type="dt" sz="half" idx="10"/>
          </p:nvPr>
        </p:nvSpPr>
        <p:spPr/>
        <p:txBody>
          <a:bodyPr/>
          <a:lstStyle/>
          <a:p>
            <a:fld id="{22714818-984F-4759-BF72-A33BDC1963BD}" type="datetime1">
              <a:rPr lang="en-US" smtClean="0"/>
              <a:pPr/>
              <a:t>9/5/13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87D7A59-36E2-48B9-B146-C1E59501F63F}"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9EA7E191-5F94-4FC1-B823-BD7CABF7FA06}" type="datetime1">
              <a:rPr lang="en-US" smtClean="0"/>
              <a:pPr/>
              <a:t>9/5/13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dirty="0"/>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856D55-EFBE-4F9B-8A5F-09D42CA22A9B}" type="datetime1">
              <a:rPr lang="en-US" smtClean="0"/>
              <a:pPr/>
              <a:t>9/5/13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dirty="0"/>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CFCF5A-EA79-452C-A52C-1A2668C2E7DF}" type="datetime1">
              <a:rPr lang="en-US" smtClean="0"/>
              <a:pPr/>
              <a:t>9/5/13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2E5C4C28-BD4B-4892-9A2D-6E19BD753A9A}" type="datetime1">
              <a:rPr lang="en-US" smtClean="0"/>
              <a:pPr/>
              <a:t>9/5/13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dirty="0"/>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9D1D110F-3F4E-48D9-B8AA-5D0E825AFDBA}" type="datetime1">
              <a:rPr lang="en-US" smtClean="0"/>
              <a:pPr/>
              <a:t>9/5/13</a:t>
            </a:fld>
            <a:endParaRPr lang="en-US" dirty="0"/>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dirty="0"/>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687D7A59-36E2-48B9-B146-C1E59501F63F}" type="slidenum">
              <a:rPr lang="en-US" smtClean="0"/>
              <a:pPr/>
              <a:t>‹#›</a:t>
            </a:fld>
            <a:endParaRPr lang="en-US" dirty="0"/>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sldNum="0"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dirty="0" smtClean="0"/>
              <a:t>The New HIB Law</a:t>
            </a:r>
            <a:endParaRPr lang="en-US" sz="6000" dirty="0"/>
          </a:p>
        </p:txBody>
      </p:sp>
    </p:spTree>
    <p:extLst>
      <p:ext uri="{BB962C8B-B14F-4D97-AF65-F5344CB8AC3E}">
        <p14:creationId xmlns:p14="http://schemas.microsoft.com/office/powerpoint/2010/main" val="215697342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dirty="0" smtClean="0"/>
              <a:t>“Harassment, Intimidation or Bullying means any gesture, any written, verbal or physical act, or any electronic communication, whether it be a single incident or a series of incidents, that:</a:t>
            </a:r>
          </a:p>
          <a:p>
            <a:pPr marL="0" indent="0">
              <a:buNone/>
            </a:pPr>
            <a:r>
              <a:rPr lang="en-US" dirty="0" smtClean="0"/>
              <a:t>1) Is reasonably perceived as being motivated by either any actual or perceived characteristic such as race, color, religion, ancestry, gender, sexual orientation, or any other distinguishing characteristic; and that</a:t>
            </a:r>
          </a:p>
          <a:p>
            <a:pPr marL="0" indent="0">
              <a:buNone/>
            </a:pPr>
            <a:r>
              <a:rPr lang="en-US" dirty="0" smtClean="0"/>
              <a:t>2) Takes place on or off school grounds, if it substantially disrupts or interferes with school operation or rights of other pupils; </a:t>
            </a:r>
            <a:endParaRPr lang="en-US" dirty="0"/>
          </a:p>
        </p:txBody>
      </p:sp>
      <p:sp>
        <p:nvSpPr>
          <p:cNvPr id="3" name="Title 2"/>
          <p:cNvSpPr>
            <a:spLocks noGrp="1"/>
          </p:cNvSpPr>
          <p:nvPr>
            <p:ph type="title"/>
          </p:nvPr>
        </p:nvSpPr>
        <p:spPr/>
        <p:txBody>
          <a:bodyPr/>
          <a:lstStyle/>
          <a:p>
            <a:r>
              <a:rPr lang="en-US" dirty="0" smtClean="0"/>
              <a:t>HIB Definition</a:t>
            </a:r>
            <a:endParaRPr lang="en-US" dirty="0"/>
          </a:p>
        </p:txBody>
      </p:sp>
    </p:spTree>
    <p:extLst>
      <p:ext uri="{BB962C8B-B14F-4D97-AF65-F5344CB8AC3E}">
        <p14:creationId xmlns:p14="http://schemas.microsoft.com/office/powerpoint/2010/main" val="11592249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dirty="0" smtClean="0"/>
              <a:t>And that:</a:t>
            </a:r>
          </a:p>
          <a:p>
            <a:pPr marL="0" indent="0">
              <a:buNone/>
            </a:pPr>
            <a:r>
              <a:rPr lang="en-US" dirty="0" smtClean="0"/>
              <a:t>1) A reasonable person should know that the act(s) will have an effect of physically or emotionally harming a pupil or placing that pupil in reasonable fear of harm; or</a:t>
            </a:r>
          </a:p>
          <a:p>
            <a:pPr marL="0" indent="0">
              <a:buNone/>
            </a:pPr>
            <a:r>
              <a:rPr lang="en-US" dirty="0" smtClean="0"/>
              <a:t>2) Has the effect of insulting or demeaning any student or group of students; or</a:t>
            </a:r>
          </a:p>
          <a:p>
            <a:pPr marL="0" indent="0">
              <a:buNone/>
            </a:pPr>
            <a:r>
              <a:rPr lang="en-US" dirty="0" smtClean="0"/>
              <a:t>3) Creates a hostile educational environment for the pupil by interfering with a pupil’s education by severely or pervasively causing physical or emotional harm.</a:t>
            </a:r>
            <a:endParaRPr lang="en-US" dirty="0"/>
          </a:p>
        </p:txBody>
      </p:sp>
      <p:sp>
        <p:nvSpPr>
          <p:cNvPr id="3" name="Title 2"/>
          <p:cNvSpPr>
            <a:spLocks noGrp="1"/>
          </p:cNvSpPr>
          <p:nvPr>
            <p:ph type="title"/>
          </p:nvPr>
        </p:nvSpPr>
        <p:spPr/>
        <p:txBody>
          <a:bodyPr/>
          <a:lstStyle/>
          <a:p>
            <a:r>
              <a:rPr lang="en-US" dirty="0" smtClean="0"/>
              <a:t>HIB Definition continued</a:t>
            </a:r>
            <a:endParaRPr lang="en-US" dirty="0"/>
          </a:p>
        </p:txBody>
      </p:sp>
    </p:spTree>
    <p:extLst>
      <p:ext uri="{BB962C8B-B14F-4D97-AF65-F5344CB8AC3E}">
        <p14:creationId xmlns:p14="http://schemas.microsoft.com/office/powerpoint/2010/main" val="164995905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t>Characteristics of Conflict vs. HIB</a:t>
            </a:r>
            <a:endParaRPr lang="en-US" dirty="0"/>
          </a:p>
        </p:txBody>
      </p:sp>
      <p:graphicFrame>
        <p:nvGraphicFramePr>
          <p:cNvPr id="11" name="Table 10"/>
          <p:cNvGraphicFramePr>
            <a:graphicFrameLocks noGrp="1"/>
          </p:cNvGraphicFramePr>
          <p:nvPr>
            <p:extLst>
              <p:ext uri="{D42A27DB-BD31-4B8C-83A1-F6EECF244321}">
                <p14:modId xmlns:p14="http://schemas.microsoft.com/office/powerpoint/2010/main" val="2380724201"/>
              </p:ext>
            </p:extLst>
          </p:nvPr>
        </p:nvGraphicFramePr>
        <p:xfrm>
          <a:off x="644268" y="1591058"/>
          <a:ext cx="7933697" cy="4861843"/>
        </p:xfrm>
        <a:graphic>
          <a:graphicData uri="http://schemas.openxmlformats.org/drawingml/2006/table">
            <a:tbl>
              <a:tblPr firstRow="1" bandRow="1">
                <a:tableStyleId>{5C22544A-7EE6-4342-B048-85BDC9FD1C3A}</a:tableStyleId>
              </a:tblPr>
              <a:tblGrid>
                <a:gridCol w="4043024"/>
                <a:gridCol w="3890673"/>
              </a:tblGrid>
              <a:tr h="259714">
                <a:tc>
                  <a:txBody>
                    <a:bodyPr/>
                    <a:lstStyle/>
                    <a:p>
                      <a:r>
                        <a:rPr lang="en-US" sz="1400" dirty="0" smtClean="0"/>
                        <a:t>Normal Conflict</a:t>
                      </a:r>
                      <a:endParaRPr lang="en-US" sz="1400" dirty="0"/>
                    </a:p>
                  </a:txBody>
                  <a:tcPr/>
                </a:tc>
                <a:tc>
                  <a:txBody>
                    <a:bodyPr/>
                    <a:lstStyle/>
                    <a:p>
                      <a:r>
                        <a:rPr lang="en-US" sz="1400" dirty="0" smtClean="0"/>
                        <a:t>Bullying</a:t>
                      </a:r>
                      <a:endParaRPr lang="en-US" sz="1400" dirty="0"/>
                    </a:p>
                  </a:txBody>
                  <a:tcPr/>
                </a:tc>
              </a:tr>
              <a:tr h="259714">
                <a:tc>
                  <a:txBody>
                    <a:bodyPr/>
                    <a:lstStyle/>
                    <a:p>
                      <a:r>
                        <a:rPr lang="en-US" sz="1400" dirty="0" smtClean="0"/>
                        <a:t>Equal Power</a:t>
                      </a:r>
                      <a:endParaRPr lang="en-US" sz="1400" dirty="0"/>
                    </a:p>
                  </a:txBody>
                  <a:tcPr/>
                </a:tc>
                <a:tc>
                  <a:txBody>
                    <a:bodyPr/>
                    <a:lstStyle/>
                    <a:p>
                      <a:r>
                        <a:rPr lang="en-US" sz="1400" dirty="0" smtClean="0"/>
                        <a:t>Imbalance of Power</a:t>
                      </a:r>
                      <a:endParaRPr lang="en-US" sz="1400" dirty="0"/>
                    </a:p>
                  </a:txBody>
                  <a:tcPr/>
                </a:tc>
              </a:tr>
              <a:tr h="401297">
                <a:tc>
                  <a:txBody>
                    <a:bodyPr/>
                    <a:lstStyle/>
                    <a:p>
                      <a:r>
                        <a:rPr lang="en-US" sz="1400" dirty="0" smtClean="0"/>
                        <a:t>Accidental</a:t>
                      </a:r>
                      <a:endParaRPr lang="en-US" sz="1400" dirty="0"/>
                    </a:p>
                  </a:txBody>
                  <a:tcPr/>
                </a:tc>
                <a:tc>
                  <a:txBody>
                    <a:bodyPr/>
                    <a:lstStyle/>
                    <a:p>
                      <a:r>
                        <a:rPr lang="en-US" sz="1400" dirty="0" smtClean="0"/>
                        <a:t>Purposeful</a:t>
                      </a:r>
                      <a:endParaRPr lang="en-US" sz="1400" dirty="0"/>
                    </a:p>
                  </a:txBody>
                  <a:tcPr/>
                </a:tc>
              </a:tr>
              <a:tr h="980075">
                <a:tc>
                  <a:txBody>
                    <a:bodyPr/>
                    <a:lstStyle/>
                    <a:p>
                      <a:r>
                        <a:rPr lang="en-US" sz="1400" dirty="0" smtClean="0"/>
                        <a:t>“Mutually” competitive or opposing action or engagement (includes disagreements, arguments and</a:t>
                      </a:r>
                      <a:r>
                        <a:rPr lang="en-US" sz="1400" baseline="0" dirty="0" smtClean="0"/>
                        <a:t> fights)</a:t>
                      </a:r>
                      <a:endParaRPr lang="en-US" sz="1400" dirty="0"/>
                    </a:p>
                  </a:txBody>
                  <a:tcPr/>
                </a:tc>
                <a:tc>
                  <a:txBody>
                    <a:bodyPr/>
                    <a:lstStyle/>
                    <a:p>
                      <a:r>
                        <a:rPr lang="en-US" sz="1400" dirty="0" smtClean="0"/>
                        <a:t>One-sided</a:t>
                      </a:r>
                      <a:endParaRPr lang="en-US" sz="1400" dirty="0"/>
                    </a:p>
                  </a:txBody>
                  <a:tcPr/>
                </a:tc>
              </a:tr>
              <a:tr h="534838">
                <a:tc>
                  <a:txBody>
                    <a:bodyPr/>
                    <a:lstStyle/>
                    <a:p>
                      <a:r>
                        <a:rPr lang="en-US" sz="1400" dirty="0" smtClean="0"/>
                        <a:t>Less serious, often a normal part of growing up and of life</a:t>
                      </a:r>
                      <a:endParaRPr lang="en-US" sz="1400" dirty="0"/>
                    </a:p>
                  </a:txBody>
                  <a:tcPr/>
                </a:tc>
                <a:tc>
                  <a:txBody>
                    <a:bodyPr/>
                    <a:lstStyle/>
                    <a:p>
                      <a:r>
                        <a:rPr lang="en-US" sz="1400" dirty="0" smtClean="0"/>
                        <a:t>Serious with threats of physical or emotional harm.  Intent to hurt through humiliation or exclusion.  Affects social status,</a:t>
                      </a:r>
                      <a:r>
                        <a:rPr lang="en-US" sz="1400" baseline="0" dirty="0" smtClean="0"/>
                        <a:t> relationships.</a:t>
                      </a:r>
                      <a:endParaRPr lang="en-US" sz="1400" dirty="0"/>
                    </a:p>
                  </a:txBody>
                  <a:tcPr/>
                </a:tc>
              </a:tr>
              <a:tr h="534838">
                <a:tc>
                  <a:txBody>
                    <a:bodyPr/>
                    <a:lstStyle/>
                    <a:p>
                      <a:r>
                        <a:rPr lang="en-US" sz="1400" dirty="0" smtClean="0"/>
                        <a:t>Equal emotional reaction</a:t>
                      </a:r>
                      <a:endParaRPr lang="en-US" sz="1400" dirty="0"/>
                    </a:p>
                  </a:txBody>
                  <a:tcPr/>
                </a:tc>
                <a:tc>
                  <a:txBody>
                    <a:bodyPr/>
                    <a:lstStyle/>
                    <a:p>
                      <a:r>
                        <a:rPr lang="en-US" sz="1400" dirty="0" smtClean="0"/>
                        <a:t>Strong</a:t>
                      </a:r>
                      <a:r>
                        <a:rPr lang="en-US" sz="1400" baseline="0" dirty="0" smtClean="0"/>
                        <a:t> emotional reaction from target/victim; little or no reaction from bully</a:t>
                      </a:r>
                      <a:endParaRPr lang="en-US" sz="1400" dirty="0"/>
                    </a:p>
                  </a:txBody>
                  <a:tcPr/>
                </a:tc>
              </a:tr>
              <a:tr h="534838">
                <a:tc>
                  <a:txBody>
                    <a:bodyPr/>
                    <a:lstStyle/>
                    <a:p>
                      <a:r>
                        <a:rPr lang="en-US" sz="1400" dirty="0" smtClean="0"/>
                        <a:t>Not seeking power, attention or things</a:t>
                      </a:r>
                      <a:endParaRPr lang="en-US" sz="1400" dirty="0"/>
                    </a:p>
                  </a:txBody>
                  <a:tcPr/>
                </a:tc>
                <a:tc>
                  <a:txBody>
                    <a:bodyPr/>
                    <a:lstStyle/>
                    <a:p>
                      <a:r>
                        <a:rPr lang="en-US" sz="1400" dirty="0" smtClean="0"/>
                        <a:t>Seeking</a:t>
                      </a:r>
                      <a:r>
                        <a:rPr lang="en-US" sz="1400" baseline="0" dirty="0" smtClean="0"/>
                        <a:t> power and control, often aggressive.  Seeking material things or popularity.</a:t>
                      </a:r>
                      <a:endParaRPr lang="en-US" sz="1400" dirty="0"/>
                    </a:p>
                  </a:txBody>
                  <a:tcPr/>
                </a:tc>
              </a:tr>
              <a:tr h="534838">
                <a:tc>
                  <a:txBody>
                    <a:bodyPr/>
                    <a:lstStyle/>
                    <a:p>
                      <a:r>
                        <a:rPr lang="en-US" sz="1400" dirty="0" smtClean="0"/>
                        <a:t>Remorse-</a:t>
                      </a:r>
                      <a:r>
                        <a:rPr lang="en-US" sz="1400" baseline="0" dirty="0" smtClean="0"/>
                        <a:t> takes responsibility</a:t>
                      </a:r>
                      <a:endParaRPr lang="en-US" sz="1400" dirty="0"/>
                    </a:p>
                  </a:txBody>
                  <a:tcPr/>
                </a:tc>
                <a:tc>
                  <a:txBody>
                    <a:bodyPr/>
                    <a:lstStyle/>
                    <a:p>
                      <a:r>
                        <a:rPr lang="en-US" sz="1400" dirty="0" smtClean="0"/>
                        <a:t>No remorse,</a:t>
                      </a:r>
                      <a:r>
                        <a:rPr lang="en-US" sz="1400" baseline="0" dirty="0" smtClean="0"/>
                        <a:t> often manipulative.  Will blame target/victim and/ or discount their feelings.</a:t>
                      </a:r>
                      <a:endParaRPr lang="en-US" sz="1400" dirty="0"/>
                    </a:p>
                  </a:txBody>
                  <a:tcPr/>
                </a:tc>
              </a:tr>
              <a:tr h="534838">
                <a:tc>
                  <a:txBody>
                    <a:bodyPr/>
                    <a:lstStyle/>
                    <a:p>
                      <a:r>
                        <a:rPr lang="en-US" sz="1400" dirty="0" smtClean="0"/>
                        <a:t>Effort to solve problem</a:t>
                      </a:r>
                      <a:endParaRPr lang="en-US" sz="1400" dirty="0"/>
                    </a:p>
                  </a:txBody>
                  <a:tcPr/>
                </a:tc>
                <a:tc>
                  <a:txBody>
                    <a:bodyPr/>
                    <a:lstStyle/>
                    <a:p>
                      <a:r>
                        <a:rPr lang="en-US" sz="1400" dirty="0" smtClean="0"/>
                        <a:t>No effort or</a:t>
                      </a:r>
                      <a:r>
                        <a:rPr lang="en-US" sz="1400" baseline="0" dirty="0" smtClean="0"/>
                        <a:t> willingness to solve and/or acknowledge problem.</a:t>
                      </a:r>
                      <a:endParaRPr lang="en-US" sz="1400" dirty="0"/>
                    </a:p>
                  </a:txBody>
                  <a:tcPr/>
                </a:tc>
              </a:tr>
            </a:tbl>
          </a:graphicData>
        </a:graphic>
      </p:graphicFrame>
    </p:spTree>
    <p:extLst>
      <p:ext uri="{BB962C8B-B14F-4D97-AF65-F5344CB8AC3E}">
        <p14:creationId xmlns:p14="http://schemas.microsoft.com/office/powerpoint/2010/main" val="288616823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0" indent="0">
              <a:buNone/>
            </a:pPr>
            <a:r>
              <a:rPr lang="en-US" dirty="0" smtClean="0"/>
              <a:t>As you read each scenarios, decide if:</a:t>
            </a:r>
          </a:p>
          <a:p>
            <a:pPr marL="457200" indent="-457200">
              <a:buAutoNum type="arabicParenR"/>
            </a:pPr>
            <a:r>
              <a:rPr lang="en-US" dirty="0"/>
              <a:t>I</a:t>
            </a:r>
            <a:r>
              <a:rPr lang="en-US" dirty="0" smtClean="0"/>
              <a:t>t is a normal conflict or HIB?</a:t>
            </a:r>
          </a:p>
          <a:p>
            <a:pPr marL="457200" indent="-457200">
              <a:buAutoNum type="arabicParenR"/>
            </a:pPr>
            <a:r>
              <a:rPr lang="en-US" dirty="0" smtClean="0"/>
              <a:t>How can you tell?</a:t>
            </a:r>
          </a:p>
          <a:p>
            <a:pPr marL="457200" indent="-457200">
              <a:buAutoNum type="arabicParenR"/>
            </a:pPr>
            <a:r>
              <a:rPr lang="en-US" dirty="0" smtClean="0"/>
              <a:t>What immediate responses are needed to manage or resolve this situation?</a:t>
            </a:r>
          </a:p>
          <a:p>
            <a:pPr marL="457200" indent="-457200">
              <a:buAutoNum type="arabicParenR"/>
            </a:pPr>
            <a:r>
              <a:rPr lang="en-US" dirty="0" smtClean="0"/>
              <a:t> </a:t>
            </a:r>
            <a:r>
              <a:rPr lang="en-US" dirty="0"/>
              <a:t>W</a:t>
            </a:r>
            <a:r>
              <a:rPr lang="en-US" dirty="0" smtClean="0"/>
              <a:t>ho needs to be involved?</a:t>
            </a:r>
          </a:p>
          <a:p>
            <a:pPr marL="457200" indent="-457200">
              <a:buAutoNum type="arabicParenR"/>
            </a:pPr>
            <a:endParaRPr lang="en-US" dirty="0"/>
          </a:p>
        </p:txBody>
      </p:sp>
      <p:sp>
        <p:nvSpPr>
          <p:cNvPr id="3" name="Title 2"/>
          <p:cNvSpPr>
            <a:spLocks noGrp="1"/>
          </p:cNvSpPr>
          <p:nvPr>
            <p:ph type="title"/>
          </p:nvPr>
        </p:nvSpPr>
        <p:spPr/>
        <p:txBody>
          <a:bodyPr>
            <a:normAutofit fontScale="90000"/>
          </a:bodyPr>
          <a:lstStyle/>
          <a:p>
            <a:r>
              <a:rPr lang="en-US" dirty="0" smtClean="0"/>
              <a:t>Take a moment to read the following scenarios.</a:t>
            </a:r>
            <a:endParaRPr lang="en-US" dirty="0"/>
          </a:p>
        </p:txBody>
      </p:sp>
    </p:spTree>
    <p:extLst>
      <p:ext uri="{BB962C8B-B14F-4D97-AF65-F5344CB8AC3E}">
        <p14:creationId xmlns:p14="http://schemas.microsoft.com/office/powerpoint/2010/main" val="274984803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r>
              <a:rPr lang="en-US" dirty="0" smtClean="0"/>
              <a:t>Ryan and his classmates go out to the playground during recess to play Four Square.  As Ryan takes his turn and bounces the ball, it hits the line.  The standard rules say the ball is safe when it hits the line.  It is not out of bounds and Ryan gets back in line for his next turn.  When it’s Alex’s turn, he comes over and bounces the ball on the line as well.  This time all the students yell, “It’s out of bounds!”  Alex is upset and gets a lunch aide.  The lunch aide comes over and reminds the students about the rules of the game and playing fairly with each other.  The students then agree that Mike is “safe” and the game continues.</a:t>
            </a:r>
            <a:endParaRPr lang="en-US" dirty="0"/>
          </a:p>
        </p:txBody>
      </p:sp>
      <p:sp>
        <p:nvSpPr>
          <p:cNvPr id="3" name="Title 2"/>
          <p:cNvSpPr>
            <a:spLocks noGrp="1"/>
          </p:cNvSpPr>
          <p:nvPr>
            <p:ph type="title"/>
          </p:nvPr>
        </p:nvSpPr>
        <p:spPr/>
        <p:txBody>
          <a:bodyPr/>
          <a:lstStyle/>
          <a:p>
            <a:r>
              <a:rPr lang="en-US" dirty="0" smtClean="0"/>
              <a:t>Scenario A:  Conflict or HIB?</a:t>
            </a:r>
            <a:endParaRPr lang="en-US" dirty="0"/>
          </a:p>
        </p:txBody>
      </p:sp>
    </p:spTree>
    <p:extLst>
      <p:ext uri="{BB962C8B-B14F-4D97-AF65-F5344CB8AC3E}">
        <p14:creationId xmlns:p14="http://schemas.microsoft.com/office/powerpoint/2010/main" val="3454833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060253871"/>
              </p:ext>
            </p:extLst>
          </p:nvPr>
        </p:nvGraphicFramePr>
        <p:xfrm>
          <a:off x="871538" y="2201757"/>
          <a:ext cx="7408862" cy="3917303"/>
        </p:xfrm>
        <a:graphic>
          <a:graphicData uri="http://schemas.openxmlformats.org/drawingml/2006/table">
            <a:tbl>
              <a:tblPr firstRow="1" bandRow="1">
                <a:tableStyleId>{5C22544A-7EE6-4342-B048-85BDC9FD1C3A}</a:tableStyleId>
              </a:tblPr>
              <a:tblGrid>
                <a:gridCol w="3618262"/>
                <a:gridCol w="3790600"/>
              </a:tblGrid>
              <a:tr h="9070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is a normal conflict or HIB?</a:t>
                      </a:r>
                    </a:p>
                    <a:p>
                      <a:endParaRPr lang="en-US" dirty="0"/>
                    </a:p>
                  </a:txBody>
                  <a:tcPr/>
                </a:tc>
                <a:tc>
                  <a:txBody>
                    <a:bodyPr/>
                    <a:lstStyle/>
                    <a:p>
                      <a:r>
                        <a:rPr lang="en-US" dirty="0" smtClean="0"/>
                        <a:t>Conflict</a:t>
                      </a:r>
                      <a:endParaRPr lang="en-US" dirty="0"/>
                    </a:p>
                  </a:txBody>
                  <a:tcPr/>
                </a:tc>
              </a:tr>
              <a:tr h="9070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How can you tell?</a:t>
                      </a:r>
                    </a:p>
                    <a:p>
                      <a:endParaRPr lang="en-US" dirty="0"/>
                    </a:p>
                  </a:txBody>
                  <a:tcPr/>
                </a:tc>
                <a:tc>
                  <a:txBody>
                    <a:bodyPr/>
                    <a:lstStyle/>
                    <a:p>
                      <a:r>
                        <a:rPr lang="en-US" dirty="0" smtClean="0"/>
                        <a:t>Accidental</a:t>
                      </a:r>
                      <a:endParaRPr lang="en-US" dirty="0"/>
                    </a:p>
                  </a:txBody>
                  <a:tcPr/>
                </a:tc>
              </a:tr>
              <a:tr h="9070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What immediate responses are needed to manage or resolve this situation?</a:t>
                      </a:r>
                    </a:p>
                    <a:p>
                      <a:endParaRPr lang="en-US" dirty="0"/>
                    </a:p>
                  </a:txBody>
                  <a:tcPr/>
                </a:tc>
                <a:tc>
                  <a:txBody>
                    <a:bodyPr/>
                    <a:lstStyle/>
                    <a:p>
                      <a:r>
                        <a:rPr lang="en-US" dirty="0" smtClean="0"/>
                        <a:t>Review of the game  rules</a:t>
                      </a:r>
                      <a:endParaRPr lang="en-US" dirty="0"/>
                    </a:p>
                  </a:txBody>
                  <a:tcPr/>
                </a:tc>
              </a:tr>
              <a:tr h="9070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Who needs to be involved?</a:t>
                      </a:r>
                    </a:p>
                    <a:p>
                      <a:endParaRPr lang="en-US" dirty="0"/>
                    </a:p>
                  </a:txBody>
                  <a:tcPr/>
                </a:tc>
                <a:tc>
                  <a:txBody>
                    <a:bodyPr/>
                    <a:lstStyle/>
                    <a:p>
                      <a:r>
                        <a:rPr lang="en-US" dirty="0" smtClean="0"/>
                        <a:t>Students could discuss the rules on their own or with the help of the lunch aide</a:t>
                      </a:r>
                      <a:endParaRPr lang="en-US" dirty="0"/>
                    </a:p>
                  </a:txBody>
                  <a:tcPr/>
                </a:tc>
              </a:tr>
            </a:tbl>
          </a:graphicData>
        </a:graphic>
      </p:graphicFrame>
      <p:sp>
        <p:nvSpPr>
          <p:cNvPr id="3" name="Title 2"/>
          <p:cNvSpPr>
            <a:spLocks noGrp="1"/>
          </p:cNvSpPr>
          <p:nvPr>
            <p:ph type="title"/>
          </p:nvPr>
        </p:nvSpPr>
        <p:spPr/>
        <p:txBody>
          <a:bodyPr/>
          <a:lstStyle/>
          <a:p>
            <a:r>
              <a:rPr lang="en-US" dirty="0" smtClean="0"/>
              <a:t>Scenario A: Review</a:t>
            </a:r>
            <a:endParaRPr lang="en-US" dirty="0"/>
          </a:p>
        </p:txBody>
      </p:sp>
    </p:spTree>
    <p:extLst>
      <p:ext uri="{BB962C8B-B14F-4D97-AF65-F5344CB8AC3E}">
        <p14:creationId xmlns:p14="http://schemas.microsoft.com/office/powerpoint/2010/main" val="1735728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Haley hasn’t been in school for a week.  His parents ask to see the principal and bring a print out from Facebook.  A post stating “Haley is fat” is followed by a thread of comments by at least twenty other students at the school.  None of these remarks happened in school or at school sponsored activities.</a:t>
            </a:r>
            <a:endParaRPr lang="en-US" dirty="0"/>
          </a:p>
        </p:txBody>
      </p:sp>
      <p:sp>
        <p:nvSpPr>
          <p:cNvPr id="3" name="Title 2"/>
          <p:cNvSpPr>
            <a:spLocks noGrp="1"/>
          </p:cNvSpPr>
          <p:nvPr>
            <p:ph type="title"/>
          </p:nvPr>
        </p:nvSpPr>
        <p:spPr/>
        <p:txBody>
          <a:bodyPr/>
          <a:lstStyle/>
          <a:p>
            <a:r>
              <a:rPr lang="en-US" dirty="0" smtClean="0"/>
              <a:t>Scenario B:  Conflict or HIB?</a:t>
            </a:r>
            <a:endParaRPr lang="en-US" dirty="0"/>
          </a:p>
        </p:txBody>
      </p:sp>
    </p:spTree>
    <p:extLst>
      <p:ext uri="{BB962C8B-B14F-4D97-AF65-F5344CB8AC3E}">
        <p14:creationId xmlns:p14="http://schemas.microsoft.com/office/powerpoint/2010/main" val="3112028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lstStyle/>
          <a:p>
            <a:r>
              <a:rPr lang="en-US" dirty="0" smtClean="0"/>
              <a:t>Scenario B:  Review</a:t>
            </a:r>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2339880324"/>
              </p:ext>
            </p:extLst>
          </p:nvPr>
        </p:nvGraphicFramePr>
        <p:xfrm>
          <a:off x="871538" y="2201757"/>
          <a:ext cx="7408862" cy="3909996"/>
        </p:xfrm>
        <a:graphic>
          <a:graphicData uri="http://schemas.openxmlformats.org/drawingml/2006/table">
            <a:tbl>
              <a:tblPr firstRow="1" bandRow="1">
                <a:tableStyleId>{5C22544A-7EE6-4342-B048-85BDC9FD1C3A}</a:tableStyleId>
              </a:tblPr>
              <a:tblGrid>
                <a:gridCol w="3618262"/>
                <a:gridCol w="3790600"/>
              </a:tblGrid>
              <a:tr h="9070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is a normal conflict or HIB?</a:t>
                      </a:r>
                    </a:p>
                    <a:p>
                      <a:endParaRPr lang="en-US" dirty="0"/>
                    </a:p>
                  </a:txBody>
                  <a:tcPr/>
                </a:tc>
                <a:tc>
                  <a:txBody>
                    <a:bodyPr/>
                    <a:lstStyle/>
                    <a:p>
                      <a:r>
                        <a:rPr lang="en-US" dirty="0" smtClean="0"/>
                        <a:t>HIB</a:t>
                      </a:r>
                      <a:endParaRPr lang="en-US" dirty="0"/>
                    </a:p>
                  </a:txBody>
                  <a:tcPr/>
                </a:tc>
              </a:tr>
              <a:tr h="9070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How can you tell?</a:t>
                      </a:r>
                    </a:p>
                    <a:p>
                      <a:endParaRPr lang="en-US" dirty="0"/>
                    </a:p>
                  </a:txBody>
                  <a:tcPr/>
                </a:tc>
                <a:tc>
                  <a:txBody>
                    <a:bodyPr/>
                    <a:lstStyle/>
                    <a:p>
                      <a:r>
                        <a:rPr lang="en-US" dirty="0" smtClean="0"/>
                        <a:t>One-sided</a:t>
                      </a:r>
                      <a:endParaRPr lang="en-US" dirty="0"/>
                    </a:p>
                  </a:txBody>
                  <a:tcPr/>
                </a:tc>
              </a:tr>
              <a:tr h="9070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What immediate responses are needed to manage or resolve this situation?</a:t>
                      </a:r>
                    </a:p>
                    <a:p>
                      <a:endParaRPr lang="en-US" dirty="0"/>
                    </a:p>
                  </a:txBody>
                  <a:tcPr/>
                </a:tc>
                <a:tc>
                  <a:txBody>
                    <a:bodyPr/>
                    <a:lstStyle/>
                    <a:p>
                      <a:r>
                        <a:rPr lang="en-US" dirty="0" smtClean="0"/>
                        <a:t>Haley need to report what was written on Facebook to a trusted adult</a:t>
                      </a:r>
                      <a:endParaRPr lang="en-US" dirty="0"/>
                    </a:p>
                  </a:txBody>
                  <a:tcPr/>
                </a:tc>
              </a:tr>
              <a:tr h="9070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Who needs to be involved?</a:t>
                      </a:r>
                    </a:p>
                    <a:p>
                      <a:endParaRPr lang="en-US" dirty="0"/>
                    </a:p>
                  </a:txBody>
                  <a:tcPr/>
                </a:tc>
                <a:tc>
                  <a:txBody>
                    <a:bodyPr/>
                    <a:lstStyle/>
                    <a:p>
                      <a:r>
                        <a:rPr lang="en-US" dirty="0" smtClean="0"/>
                        <a:t>Parents and Principal</a:t>
                      </a:r>
                      <a:endParaRPr lang="en-US" dirty="0"/>
                    </a:p>
                  </a:txBody>
                  <a:tcPr/>
                </a:tc>
              </a:tr>
            </a:tbl>
          </a:graphicData>
        </a:graphic>
      </p:graphicFrame>
    </p:spTree>
    <p:extLst>
      <p:ext uri="{BB962C8B-B14F-4D97-AF65-F5344CB8AC3E}">
        <p14:creationId xmlns:p14="http://schemas.microsoft.com/office/powerpoint/2010/main" val="3001959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buNone/>
            </a:pPr>
            <a:r>
              <a:rPr lang="en-US" dirty="0" smtClean="0"/>
              <a:t>Tyler and Luis were standing at their classroom door after lunch waiting to re-enter the room for the second half of their school day.  While the teacher was not looking, Tyler pushed Luis out the door.  Luis told him to stop and Tyler told him he was a baby and that he was stupid.  Luis got upset and told Tyler to leave him alone.  Luis rushed out the door to class and Tyler sped up, waling up on Luis’ heels.  He continued this behavior for a few days.  Luis was upset but afraid to ask for help from an adult.  He felt that Tyler would give him a more difficult time.</a:t>
            </a:r>
            <a:endParaRPr lang="en-US" dirty="0"/>
          </a:p>
        </p:txBody>
      </p:sp>
      <p:sp>
        <p:nvSpPr>
          <p:cNvPr id="3" name="Title 2"/>
          <p:cNvSpPr>
            <a:spLocks noGrp="1"/>
          </p:cNvSpPr>
          <p:nvPr>
            <p:ph type="title"/>
          </p:nvPr>
        </p:nvSpPr>
        <p:spPr/>
        <p:txBody>
          <a:bodyPr/>
          <a:lstStyle/>
          <a:p>
            <a:r>
              <a:rPr lang="en-US" dirty="0" smtClean="0"/>
              <a:t>Scenario C:  Conflict or HIB?</a:t>
            </a:r>
            <a:endParaRPr lang="en-US" dirty="0"/>
          </a:p>
        </p:txBody>
      </p:sp>
    </p:spTree>
    <p:extLst>
      <p:ext uri="{BB962C8B-B14F-4D97-AF65-F5344CB8AC3E}">
        <p14:creationId xmlns:p14="http://schemas.microsoft.com/office/powerpoint/2010/main" val="3050808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lstStyle/>
          <a:p>
            <a:r>
              <a:rPr lang="en-US" dirty="0" smtClean="0"/>
              <a:t>Scenario C:  Review</a:t>
            </a:r>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3911723201"/>
              </p:ext>
            </p:extLst>
          </p:nvPr>
        </p:nvGraphicFramePr>
        <p:xfrm>
          <a:off x="871538" y="2201757"/>
          <a:ext cx="7408862" cy="3917303"/>
        </p:xfrm>
        <a:graphic>
          <a:graphicData uri="http://schemas.openxmlformats.org/drawingml/2006/table">
            <a:tbl>
              <a:tblPr firstRow="1" bandRow="1">
                <a:tableStyleId>{5C22544A-7EE6-4342-B048-85BDC9FD1C3A}</a:tableStyleId>
              </a:tblPr>
              <a:tblGrid>
                <a:gridCol w="3618262"/>
                <a:gridCol w="3790600"/>
              </a:tblGrid>
              <a:tr h="9070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is a normal conflict or HIB?</a:t>
                      </a:r>
                    </a:p>
                    <a:p>
                      <a:endParaRPr lang="en-US" dirty="0"/>
                    </a:p>
                  </a:txBody>
                  <a:tcPr/>
                </a:tc>
                <a:tc>
                  <a:txBody>
                    <a:bodyPr/>
                    <a:lstStyle/>
                    <a:p>
                      <a:r>
                        <a:rPr lang="en-US" dirty="0" smtClean="0"/>
                        <a:t>HIB</a:t>
                      </a:r>
                      <a:endParaRPr lang="en-US" dirty="0"/>
                    </a:p>
                  </a:txBody>
                  <a:tcPr/>
                </a:tc>
              </a:tr>
              <a:tr h="9070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How can you tell?</a:t>
                      </a:r>
                    </a:p>
                    <a:p>
                      <a:endParaRPr lang="en-US" dirty="0"/>
                    </a:p>
                  </a:txBody>
                  <a:tcPr/>
                </a:tc>
                <a:tc>
                  <a:txBody>
                    <a:bodyPr/>
                    <a:lstStyle/>
                    <a:p>
                      <a:r>
                        <a:rPr lang="en-US" dirty="0" smtClean="0"/>
                        <a:t>Imbalance of power;</a:t>
                      </a:r>
                      <a:r>
                        <a:rPr lang="en-US" baseline="0" dirty="0" smtClean="0"/>
                        <a:t> strong emotional reaction from Luis and no reaction from Tyler</a:t>
                      </a:r>
                      <a:endParaRPr lang="en-US" dirty="0"/>
                    </a:p>
                  </a:txBody>
                  <a:tcPr/>
                </a:tc>
              </a:tr>
              <a:tr h="9070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What immediate responses are needed to manage or resolve this situation?</a:t>
                      </a:r>
                    </a:p>
                    <a:p>
                      <a:endParaRPr lang="en-US" dirty="0"/>
                    </a:p>
                  </a:txBody>
                  <a:tcPr/>
                </a:tc>
                <a:tc>
                  <a:txBody>
                    <a:bodyPr/>
                    <a:lstStyle/>
                    <a:p>
                      <a:r>
                        <a:rPr lang="en-US" dirty="0" smtClean="0"/>
                        <a:t>Luis asked Tyler to stop, but he did not.  Luis</a:t>
                      </a:r>
                      <a:r>
                        <a:rPr lang="en-US" baseline="0" dirty="0" smtClean="0"/>
                        <a:t> must then r</a:t>
                      </a:r>
                      <a:r>
                        <a:rPr lang="en-US" dirty="0" smtClean="0"/>
                        <a:t>eport incident to a trusted adult</a:t>
                      </a:r>
                      <a:endParaRPr lang="en-US" dirty="0"/>
                    </a:p>
                  </a:txBody>
                  <a:tcPr/>
                </a:tc>
              </a:tr>
              <a:tr h="9070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Who needs to be involved?</a:t>
                      </a:r>
                    </a:p>
                    <a:p>
                      <a:endParaRPr lang="en-US" dirty="0"/>
                    </a:p>
                  </a:txBody>
                  <a:tcPr/>
                </a:tc>
                <a:tc>
                  <a:txBody>
                    <a:bodyPr/>
                    <a:lstStyle/>
                    <a:p>
                      <a:r>
                        <a:rPr lang="en-US" dirty="0" smtClean="0"/>
                        <a:t>Any trusted</a:t>
                      </a:r>
                      <a:r>
                        <a:rPr lang="en-US" baseline="0" dirty="0" smtClean="0"/>
                        <a:t> adult:  </a:t>
                      </a:r>
                      <a:r>
                        <a:rPr lang="en-US" dirty="0" smtClean="0"/>
                        <a:t>Teacher, Parent, Counselor, Nurse</a:t>
                      </a:r>
                      <a:r>
                        <a:rPr lang="en-US" baseline="0" dirty="0" smtClean="0"/>
                        <a:t> or Principal</a:t>
                      </a:r>
                      <a:endParaRPr lang="en-US" dirty="0"/>
                    </a:p>
                  </a:txBody>
                  <a:tcPr/>
                </a:tc>
              </a:tr>
            </a:tbl>
          </a:graphicData>
        </a:graphic>
      </p:graphicFrame>
    </p:spTree>
    <p:extLst>
      <p:ext uri="{BB962C8B-B14F-4D97-AF65-F5344CB8AC3E}">
        <p14:creationId xmlns:p14="http://schemas.microsoft.com/office/powerpoint/2010/main" val="37735841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dirty="0" smtClean="0"/>
              <a:t>Samantha and Victoria have been friends since first grade.  They live in the same neighborhood and their parents are friends too.  When they started upper elementary school they were thrilled to be in the same hall.  By November, Victoria had made some new friends that Samantha did not like.  The Monday following a weekend trip to the mall.  Victoria decided to play with a different group of friends during recess and didn’t ask Samantha.  Samantha played alone that day and when approached by a caring teacher on lunch duty, she reported that Victoria left her for a new group of friends.  The teacher referred Victoria to the school counselor.</a:t>
            </a:r>
            <a:endParaRPr lang="en-US" dirty="0"/>
          </a:p>
        </p:txBody>
      </p:sp>
      <p:sp>
        <p:nvSpPr>
          <p:cNvPr id="3" name="Title 2"/>
          <p:cNvSpPr>
            <a:spLocks noGrp="1"/>
          </p:cNvSpPr>
          <p:nvPr>
            <p:ph type="title"/>
          </p:nvPr>
        </p:nvSpPr>
        <p:spPr/>
        <p:txBody>
          <a:bodyPr/>
          <a:lstStyle/>
          <a:p>
            <a:r>
              <a:rPr lang="en-US" dirty="0" smtClean="0"/>
              <a:t>Scenario D:  Conflict vs. HIB?</a:t>
            </a:r>
            <a:endParaRPr lang="en-US" dirty="0"/>
          </a:p>
        </p:txBody>
      </p:sp>
    </p:spTree>
    <p:extLst>
      <p:ext uri="{BB962C8B-B14F-4D97-AF65-F5344CB8AC3E}">
        <p14:creationId xmlns:p14="http://schemas.microsoft.com/office/powerpoint/2010/main" val="3988151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lstStyle/>
          <a:p>
            <a:r>
              <a:rPr lang="en-US" dirty="0" smtClean="0"/>
              <a:t>Scenario D:  Review</a:t>
            </a:r>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1257346477"/>
              </p:ext>
            </p:extLst>
          </p:nvPr>
        </p:nvGraphicFramePr>
        <p:xfrm>
          <a:off x="871538" y="2201757"/>
          <a:ext cx="7408862" cy="3917303"/>
        </p:xfrm>
        <a:graphic>
          <a:graphicData uri="http://schemas.openxmlformats.org/drawingml/2006/table">
            <a:tbl>
              <a:tblPr firstRow="1" bandRow="1">
                <a:tableStyleId>{5C22544A-7EE6-4342-B048-85BDC9FD1C3A}</a:tableStyleId>
              </a:tblPr>
              <a:tblGrid>
                <a:gridCol w="3618262"/>
                <a:gridCol w="3790600"/>
              </a:tblGrid>
              <a:tr h="9070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is a normal conflict or HIB?</a:t>
                      </a:r>
                    </a:p>
                    <a:p>
                      <a:endParaRPr lang="en-US" dirty="0"/>
                    </a:p>
                  </a:txBody>
                  <a:tcPr/>
                </a:tc>
                <a:tc>
                  <a:txBody>
                    <a:bodyPr/>
                    <a:lstStyle/>
                    <a:p>
                      <a:r>
                        <a:rPr lang="en-US" dirty="0" smtClean="0"/>
                        <a:t>Conflict</a:t>
                      </a:r>
                      <a:endParaRPr lang="en-US" dirty="0"/>
                    </a:p>
                  </a:txBody>
                  <a:tcPr/>
                </a:tc>
              </a:tr>
              <a:tr h="9070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How can you tell?</a:t>
                      </a:r>
                    </a:p>
                    <a:p>
                      <a:endParaRPr lang="en-US" dirty="0"/>
                    </a:p>
                  </a:txBody>
                  <a:tcPr/>
                </a:tc>
                <a:tc>
                  <a:txBody>
                    <a:bodyPr/>
                    <a:lstStyle/>
                    <a:p>
                      <a:r>
                        <a:rPr lang="en-US" dirty="0" smtClean="0"/>
                        <a:t>Victoria</a:t>
                      </a:r>
                      <a:r>
                        <a:rPr lang="en-US" baseline="0" dirty="0" smtClean="0"/>
                        <a:t> made new friends and Samantha did not like them.  </a:t>
                      </a:r>
                      <a:r>
                        <a:rPr lang="en-US" dirty="0" smtClean="0"/>
                        <a:t>Less serious, normal part of growing up</a:t>
                      </a:r>
                      <a:endParaRPr lang="en-US" dirty="0"/>
                    </a:p>
                  </a:txBody>
                  <a:tcPr/>
                </a:tc>
              </a:tr>
              <a:tr h="9070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What immediate responses are needed to manage or resolve this situation,?</a:t>
                      </a:r>
                    </a:p>
                    <a:p>
                      <a:endParaRPr lang="en-US" dirty="0"/>
                    </a:p>
                  </a:txBody>
                  <a:tcPr/>
                </a:tc>
                <a:tc>
                  <a:txBody>
                    <a:bodyPr/>
                    <a:lstStyle/>
                    <a:p>
                      <a:r>
                        <a:rPr lang="en-US" dirty="0" smtClean="0"/>
                        <a:t>Tell lunch aide</a:t>
                      </a:r>
                      <a:r>
                        <a:rPr lang="en-US" baseline="0" dirty="0" smtClean="0"/>
                        <a:t> entire story or Samantha should have talked to Samantha about how she was feeling</a:t>
                      </a:r>
                      <a:endParaRPr lang="en-US" dirty="0"/>
                    </a:p>
                  </a:txBody>
                  <a:tcPr/>
                </a:tc>
              </a:tr>
              <a:tr h="9070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Who needs to be involved?</a:t>
                      </a:r>
                    </a:p>
                    <a:p>
                      <a:endParaRPr lang="en-US" dirty="0"/>
                    </a:p>
                  </a:txBody>
                  <a:tcPr/>
                </a:tc>
                <a:tc>
                  <a:txBody>
                    <a:bodyPr/>
                    <a:lstStyle/>
                    <a:p>
                      <a:r>
                        <a:rPr lang="en-US" dirty="0" smtClean="0"/>
                        <a:t>Victoria</a:t>
                      </a:r>
                      <a:r>
                        <a:rPr lang="en-US" baseline="0" dirty="0" smtClean="0"/>
                        <a:t> and Samantha</a:t>
                      </a:r>
                      <a:endParaRPr lang="en-US" dirty="0"/>
                    </a:p>
                  </a:txBody>
                  <a:tcPr/>
                </a:tc>
              </a:tr>
            </a:tbl>
          </a:graphicData>
        </a:graphic>
      </p:graphicFrame>
    </p:spTree>
    <p:extLst>
      <p:ext uri="{BB962C8B-B14F-4D97-AF65-F5344CB8AC3E}">
        <p14:creationId xmlns:p14="http://schemas.microsoft.com/office/powerpoint/2010/main" val="2575160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smtClean="0"/>
              <a:t>Step 1:  Tell the person to stop.</a:t>
            </a:r>
          </a:p>
          <a:p>
            <a:pPr marL="0" indent="0">
              <a:buNone/>
            </a:pPr>
            <a:r>
              <a:rPr lang="en-US" dirty="0" smtClean="0"/>
              <a:t>Step 2:  Name the behavior you want them to stop.</a:t>
            </a:r>
          </a:p>
          <a:p>
            <a:pPr marL="0" indent="0" algn="ctr">
              <a:buNone/>
            </a:pPr>
            <a:r>
              <a:rPr lang="en-US" b="1" i="1" dirty="0" smtClean="0"/>
              <a:t>“Please stop bumping into me.”</a:t>
            </a:r>
            <a:endParaRPr lang="en-US" sz="2400" b="1" dirty="0" smtClean="0"/>
          </a:p>
          <a:p>
            <a:pPr marL="0" indent="0">
              <a:buNone/>
            </a:pPr>
            <a:r>
              <a:rPr lang="en-US" sz="2400" dirty="0" smtClean="0"/>
              <a:t>Step 3:   Tell them how you feel.  Use the “I” message</a:t>
            </a:r>
          </a:p>
          <a:p>
            <a:pPr marL="0" indent="0" algn="ctr">
              <a:buNone/>
            </a:pPr>
            <a:r>
              <a:rPr lang="en-US" b="1" dirty="0" smtClean="0"/>
              <a:t>“I feel upset when you are in my personal space.”</a:t>
            </a:r>
            <a:endParaRPr lang="en-US" sz="2400" b="1" dirty="0" smtClean="0"/>
          </a:p>
          <a:p>
            <a:pPr marL="0" indent="0">
              <a:buNone/>
            </a:pPr>
            <a:endParaRPr lang="en-US" sz="2400" dirty="0" smtClean="0"/>
          </a:p>
          <a:p>
            <a:pPr marL="0" indent="0">
              <a:buNone/>
            </a:pPr>
            <a:r>
              <a:rPr lang="en-US" sz="2400" dirty="0" smtClean="0"/>
              <a:t>Step 4:  Tell a trusted adult if behavior does not stop.</a:t>
            </a:r>
          </a:p>
          <a:p>
            <a:pPr marL="301943" lvl="1" indent="0">
              <a:buNone/>
            </a:pPr>
            <a:endParaRPr lang="en-US" dirty="0"/>
          </a:p>
        </p:txBody>
      </p:sp>
      <p:sp>
        <p:nvSpPr>
          <p:cNvPr id="3" name="Title 2"/>
          <p:cNvSpPr>
            <a:spLocks noGrp="1"/>
          </p:cNvSpPr>
          <p:nvPr>
            <p:ph type="title"/>
          </p:nvPr>
        </p:nvSpPr>
        <p:spPr/>
        <p:txBody>
          <a:bodyPr/>
          <a:lstStyle/>
          <a:p>
            <a:r>
              <a:rPr lang="en-US" dirty="0" smtClean="0"/>
              <a:t>Intervention Techniques</a:t>
            </a:r>
            <a:endParaRPr lang="en-US" dirty="0"/>
          </a:p>
        </p:txBody>
      </p:sp>
    </p:spTree>
    <p:extLst>
      <p:ext uri="{BB962C8B-B14F-4D97-AF65-F5344CB8AC3E}">
        <p14:creationId xmlns:p14="http://schemas.microsoft.com/office/powerpoint/2010/main" val="262765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Waveform.thmx</Template>
  <TotalTime>75</TotalTime>
  <Words>1210</Words>
  <Application>Microsoft Macintosh PowerPoint</Application>
  <PresentationFormat>On-screen Show (4:3)</PresentationFormat>
  <Paragraphs>87</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Waveform</vt:lpstr>
      <vt:lpstr>The New HIB Law</vt:lpstr>
      <vt:lpstr>HIB Definition</vt:lpstr>
      <vt:lpstr>HIB Definition continued</vt:lpstr>
      <vt:lpstr>Characteristics of Conflict vs. HIB</vt:lpstr>
      <vt:lpstr>Take a moment to read the following scenarios.</vt:lpstr>
      <vt:lpstr>Scenario A:  Conflict or HIB?</vt:lpstr>
      <vt:lpstr>Scenario A: Review</vt:lpstr>
      <vt:lpstr>Scenario B:  Conflict or HIB?</vt:lpstr>
      <vt:lpstr>Scenario B:  Review</vt:lpstr>
      <vt:lpstr>Scenario C:  Conflict or HIB?</vt:lpstr>
      <vt:lpstr>Scenario C:  Review</vt:lpstr>
      <vt:lpstr>Scenario D:  Conflict vs. HIB?</vt:lpstr>
      <vt:lpstr>Scenario D:  Review</vt:lpstr>
      <vt:lpstr>Intervention Techniques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New HIB Law</dc:title>
  <dc:creator>macadmin</dc:creator>
  <cp:lastModifiedBy>macadmin</cp:lastModifiedBy>
  <cp:revision>10</cp:revision>
  <dcterms:created xsi:type="dcterms:W3CDTF">2013-09-05T17:11:35Z</dcterms:created>
  <dcterms:modified xsi:type="dcterms:W3CDTF">2013-09-05T18:27:30Z</dcterms:modified>
</cp:coreProperties>
</file>